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156ED-DCD8-F34A-B5A8-775769C94651}" v="1" dt="2023-04-10T21:10:59.0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9" d="100"/>
          <a:sy n="109" d="100"/>
        </p:scale>
        <p:origin x="706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73408" y="231592"/>
            <a:ext cx="5397182" cy="644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1">
                <a:solidFill>
                  <a:srgbClr val="02482F"/>
                </a:solidFill>
                <a:latin typeface="Arial-BoldItalicMT"/>
                <a:cs typeface="Arial-BoldItalic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1">
                <a:solidFill>
                  <a:srgbClr val="02482F"/>
                </a:solidFill>
                <a:latin typeface="Arial-BoldItalicMT"/>
                <a:cs typeface="Arial-BoldItalic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1">
                <a:solidFill>
                  <a:srgbClr val="02482F"/>
                </a:solidFill>
                <a:latin typeface="Arial-BoldItalicMT"/>
                <a:cs typeface="Arial-BoldItalic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1">
                <a:solidFill>
                  <a:srgbClr val="02482F"/>
                </a:solidFill>
                <a:latin typeface="Arial-BoldItalicMT"/>
                <a:cs typeface="Arial-BoldItalic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610100"/>
            <a:ext cx="9138335" cy="533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0204" y="474679"/>
            <a:ext cx="4343590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1">
                <a:solidFill>
                  <a:srgbClr val="02482F"/>
                </a:solidFill>
                <a:latin typeface="Arial-BoldItalicMT"/>
                <a:cs typeface="Arial-BoldItalic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950" y="1224643"/>
            <a:ext cx="4317365" cy="2794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20699" y="4687570"/>
            <a:ext cx="2350770" cy="31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14038" y="4687570"/>
            <a:ext cx="1354454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9471" y="4646759"/>
            <a:ext cx="2860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300" b="1" spc="21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300" b="1" spc="2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E8D2A1"/>
                </a:solidFill>
                <a:latin typeface="Arial"/>
                <a:cs typeface="Arial"/>
              </a:rPr>
              <a:t>N</a:t>
            </a:r>
            <a:r>
              <a:rPr sz="1300" b="1" spc="2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360" dirty="0">
                <a:solidFill>
                  <a:srgbClr val="E8D2A1"/>
                </a:solidFill>
                <a:latin typeface="Arial"/>
                <a:cs typeface="Arial"/>
              </a:rPr>
              <a:t>E</a:t>
            </a:r>
            <a:r>
              <a:rPr sz="1300" b="1" spc="2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295" dirty="0">
                <a:solidFill>
                  <a:srgbClr val="E8D2A1"/>
                </a:solidFill>
                <a:latin typeface="Arial"/>
                <a:cs typeface="Arial"/>
              </a:rPr>
              <a:t>R</a:t>
            </a:r>
            <a:r>
              <a:rPr sz="1300" b="1" spc="2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300" b="1" spc="2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290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300" b="1" spc="2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275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300" b="1" spc="2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345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300" b="1" spc="2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360" dirty="0">
                <a:solidFill>
                  <a:srgbClr val="E8D2A1"/>
                </a:solidFill>
                <a:latin typeface="Arial"/>
                <a:cs typeface="Arial"/>
              </a:rPr>
              <a:t>E</a:t>
            </a:r>
            <a:r>
              <a:rPr sz="1300" b="1" spc="2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290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300" b="1" spc="2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300" b="1" spc="2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434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300" b="1" spc="33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280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300" b="1" spc="2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E8D2A1"/>
                </a:solidFill>
                <a:latin typeface="Arial"/>
                <a:cs typeface="Arial"/>
              </a:rPr>
              <a:t>.</a:t>
            </a:r>
            <a:r>
              <a:rPr sz="1300" b="1" spc="2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434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300" b="1" spc="33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3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00" b="1" spc="2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8" y="618744"/>
            <a:ext cx="3191255" cy="13959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70088" y="2475297"/>
            <a:ext cx="6854190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3900" b="1" dirty="0">
                <a:solidFill>
                  <a:srgbClr val="FFFFFF"/>
                </a:solidFill>
                <a:latin typeface="Arial-BoldItalicMT"/>
                <a:cs typeface="Arial-BoldItalicMT"/>
              </a:rPr>
              <a:t>Board of Curators Meeting</a:t>
            </a:r>
            <a:endParaRPr sz="3900" dirty="0">
              <a:latin typeface="Arial-BoldItalicMT"/>
              <a:cs typeface="Arial-BoldItalicMT"/>
            </a:endParaRPr>
          </a:p>
          <a:p>
            <a:pPr marL="443865" marR="436880" algn="ctr">
              <a:lnSpc>
                <a:spcPct val="100000"/>
              </a:lnSpc>
              <a:spcBef>
                <a:spcPts val="105"/>
              </a:spcBef>
            </a:pPr>
            <a:r>
              <a:rPr lang="en-US" sz="2500" b="1" dirty="0">
                <a:solidFill>
                  <a:srgbClr val="CEB887"/>
                </a:solidFill>
                <a:latin typeface="Arial-BoldItalicMT"/>
                <a:cs typeface="Arial-BoldItalicMT"/>
              </a:rPr>
              <a:t>Melissa </a:t>
            </a:r>
            <a:r>
              <a:rPr lang="en-US" sz="2500" b="1" dirty="0" err="1">
                <a:solidFill>
                  <a:srgbClr val="CEB887"/>
                </a:solidFill>
                <a:latin typeface="Arial-BoldItalicMT"/>
                <a:cs typeface="Arial-BoldItalicMT"/>
              </a:rPr>
              <a:t>Ringhausen</a:t>
            </a:r>
            <a:r>
              <a:rPr lang="en-US" sz="2500" b="1" dirty="0">
                <a:solidFill>
                  <a:srgbClr val="CEB887"/>
                </a:solidFill>
                <a:latin typeface="Arial-BoldItalicMT"/>
                <a:cs typeface="Arial-BoldItalicMT"/>
              </a:rPr>
              <a:t>, Athletic Director</a:t>
            </a:r>
          </a:p>
          <a:p>
            <a:pPr marL="443865" marR="436880" algn="ctr">
              <a:lnSpc>
                <a:spcPct val="100000"/>
              </a:lnSpc>
              <a:spcBef>
                <a:spcPts val="105"/>
              </a:spcBef>
            </a:pPr>
            <a:r>
              <a:rPr lang="en-US" sz="2500" b="1" dirty="0">
                <a:solidFill>
                  <a:srgbClr val="CEB887"/>
                </a:solidFill>
                <a:latin typeface="Arial-BoldItalicMT"/>
                <a:cs typeface="Arial-BoldItalicMT"/>
              </a:rPr>
              <a:t>2021-22 Update</a:t>
            </a:r>
            <a:endParaRPr sz="2500" dirty="0">
              <a:latin typeface="Arial-BoldItalicMT"/>
              <a:cs typeface="Arial-BoldItalic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78119"/>
              <a:ext cx="9143999" cy="5653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10100"/>
              <a:ext cx="9138335" cy="533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355" y="4642103"/>
              <a:ext cx="1527047" cy="4236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88508" y="0"/>
              <a:ext cx="3556000" cy="4581525"/>
            </a:xfrm>
            <a:custGeom>
              <a:avLst/>
              <a:gdLst/>
              <a:ahLst/>
              <a:cxnLst/>
              <a:rect l="l" t="t" r="r" b="b"/>
              <a:pathLst>
                <a:path w="3556000" h="4581525">
                  <a:moveTo>
                    <a:pt x="3555491" y="0"/>
                  </a:moveTo>
                  <a:lnTo>
                    <a:pt x="0" y="0"/>
                  </a:lnTo>
                  <a:lnTo>
                    <a:pt x="0" y="4581144"/>
                  </a:lnTo>
                  <a:lnTo>
                    <a:pt x="3555491" y="4581144"/>
                  </a:lnTo>
                  <a:lnTo>
                    <a:pt x="3555491" y="0"/>
                  </a:lnTo>
                  <a:close/>
                </a:path>
              </a:pathLst>
            </a:custGeom>
            <a:solidFill>
              <a:srgbClr val="CEB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6105" y="250793"/>
            <a:ext cx="48964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i="1" dirty="0">
                <a:solidFill>
                  <a:srgbClr val="02482F"/>
                </a:solidFill>
                <a:latin typeface="Arial-BoldItalicMT"/>
                <a:cs typeface="Arial-BoldItalicMT"/>
              </a:rPr>
              <a:t>S&amp;T Athletics Overview</a:t>
            </a:r>
            <a:endParaRPr sz="3200" dirty="0">
              <a:latin typeface="Arial-BoldItalicMT"/>
              <a:cs typeface="Arial-BoldItalic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905" y="812343"/>
            <a:ext cx="1764664" cy="235140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200" b="1" i="1" spc="-340" dirty="0">
                <a:solidFill>
                  <a:srgbClr val="CEB887"/>
                </a:solidFill>
                <a:latin typeface="Arial-BoldItalicMT"/>
                <a:cs typeface="Arial-BoldItalicMT"/>
              </a:rPr>
              <a:t>Women’s</a:t>
            </a:r>
            <a:r>
              <a:rPr sz="2200" b="1" i="1" spc="-80" dirty="0">
                <a:solidFill>
                  <a:srgbClr val="CEB887"/>
                </a:solidFill>
                <a:latin typeface="Arial-BoldItalicMT"/>
                <a:cs typeface="Arial-BoldItalicMT"/>
              </a:rPr>
              <a:t> </a:t>
            </a:r>
            <a:r>
              <a:rPr sz="2200" b="1" i="1" spc="-310" dirty="0">
                <a:solidFill>
                  <a:srgbClr val="CEB887"/>
                </a:solidFill>
                <a:latin typeface="Arial-BoldItalicMT"/>
                <a:cs typeface="Arial-BoldItalicMT"/>
              </a:rPr>
              <a:t>Sport</a:t>
            </a:r>
            <a:endParaRPr sz="2200">
              <a:latin typeface="Arial-BoldItalicMT"/>
              <a:cs typeface="Arial-BoldItalicMT"/>
            </a:endParaRPr>
          </a:p>
          <a:p>
            <a:pPr marL="532130" indent="-200025">
              <a:lnSpc>
                <a:spcPct val="100000"/>
              </a:lnSpc>
              <a:spcBef>
                <a:spcPts val="810"/>
              </a:spcBef>
              <a:buSzPct val="50000"/>
              <a:buFont typeface="Wingdings"/>
              <a:buChar char=""/>
              <a:tabLst>
                <a:tab pos="532765" algn="l"/>
              </a:tabLst>
            </a:pPr>
            <a:r>
              <a:rPr sz="1800" b="1" i="1" spc="-75" dirty="0">
                <a:solidFill>
                  <a:srgbClr val="144634"/>
                </a:solidFill>
                <a:latin typeface="Arial-BoldItalicMT"/>
                <a:cs typeface="Arial-BoldItalicMT"/>
              </a:rPr>
              <a:t>Basketball</a:t>
            </a:r>
            <a:endParaRPr sz="1800">
              <a:latin typeface="Arial-BoldItalicMT"/>
              <a:cs typeface="Arial-BoldItalicMT"/>
            </a:endParaRPr>
          </a:p>
          <a:p>
            <a:pPr marL="532130" indent="-200025">
              <a:lnSpc>
                <a:spcPct val="100000"/>
              </a:lnSpc>
              <a:spcBef>
                <a:spcPts val="180"/>
              </a:spcBef>
              <a:buSzPct val="50000"/>
              <a:buFont typeface="Wingdings"/>
              <a:buChar char=""/>
              <a:tabLst>
                <a:tab pos="532765" algn="l"/>
              </a:tabLst>
            </a:pPr>
            <a:r>
              <a:rPr sz="1800" b="1" i="1" spc="-310" dirty="0">
                <a:solidFill>
                  <a:srgbClr val="144634"/>
                </a:solidFill>
                <a:latin typeface="Arial-BoldItalicMT"/>
                <a:cs typeface="Arial-BoldItalicMT"/>
              </a:rPr>
              <a:t>Cross</a:t>
            </a:r>
            <a:r>
              <a:rPr sz="1800" b="1" i="1" spc="75" dirty="0">
                <a:solidFill>
                  <a:srgbClr val="144634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204" dirty="0">
                <a:solidFill>
                  <a:srgbClr val="144634"/>
                </a:solidFill>
                <a:latin typeface="Arial-BoldItalicMT"/>
                <a:cs typeface="Arial-BoldItalicMT"/>
              </a:rPr>
              <a:t>Country</a:t>
            </a:r>
            <a:endParaRPr sz="1800">
              <a:latin typeface="Arial-BoldItalicMT"/>
              <a:cs typeface="Arial-BoldItalicMT"/>
            </a:endParaRPr>
          </a:p>
          <a:p>
            <a:pPr marL="532130" indent="-200025">
              <a:lnSpc>
                <a:spcPct val="100000"/>
              </a:lnSpc>
              <a:spcBef>
                <a:spcPts val="190"/>
              </a:spcBef>
              <a:buSzPct val="50000"/>
              <a:buFont typeface="Wingdings"/>
              <a:buChar char=""/>
              <a:tabLst>
                <a:tab pos="532765" algn="l"/>
              </a:tabLst>
            </a:pPr>
            <a:r>
              <a:rPr sz="1800" b="1" i="1" spc="-310" dirty="0">
                <a:solidFill>
                  <a:srgbClr val="144634"/>
                </a:solidFill>
                <a:latin typeface="Arial-BoldItalicMT"/>
                <a:cs typeface="Arial-BoldItalicMT"/>
              </a:rPr>
              <a:t>Soccer</a:t>
            </a:r>
            <a:endParaRPr sz="1800">
              <a:latin typeface="Arial-BoldItalicMT"/>
              <a:cs typeface="Arial-BoldItalicMT"/>
            </a:endParaRPr>
          </a:p>
          <a:p>
            <a:pPr marL="532130" indent="-200025">
              <a:lnSpc>
                <a:spcPct val="100000"/>
              </a:lnSpc>
              <a:spcBef>
                <a:spcPts val="180"/>
              </a:spcBef>
              <a:buSzPct val="50000"/>
              <a:buFont typeface="Wingdings"/>
              <a:buChar char=""/>
              <a:tabLst>
                <a:tab pos="532765" algn="l"/>
              </a:tabLst>
            </a:pPr>
            <a:r>
              <a:rPr sz="1800" b="1" i="1" spc="-35" dirty="0">
                <a:solidFill>
                  <a:srgbClr val="144634"/>
                </a:solidFill>
                <a:latin typeface="Arial-BoldItalicMT"/>
                <a:cs typeface="Arial-BoldItalicMT"/>
              </a:rPr>
              <a:t>Softball</a:t>
            </a:r>
            <a:endParaRPr sz="1800">
              <a:latin typeface="Arial-BoldItalicMT"/>
              <a:cs typeface="Arial-BoldItalicMT"/>
            </a:endParaRPr>
          </a:p>
          <a:p>
            <a:pPr marL="532130" indent="-200025">
              <a:lnSpc>
                <a:spcPct val="100000"/>
              </a:lnSpc>
              <a:spcBef>
                <a:spcPts val="180"/>
              </a:spcBef>
              <a:buSzPct val="50000"/>
              <a:buFont typeface="Wingdings"/>
              <a:buChar char=""/>
              <a:tabLst>
                <a:tab pos="532765" algn="l"/>
              </a:tabLst>
            </a:pPr>
            <a:r>
              <a:rPr sz="1800" b="1" i="1" spc="-240" dirty="0">
                <a:solidFill>
                  <a:srgbClr val="144634"/>
                </a:solidFill>
                <a:latin typeface="Arial-BoldItalicMT"/>
                <a:cs typeface="Arial-BoldItalicMT"/>
              </a:rPr>
              <a:t>Track</a:t>
            </a:r>
            <a:r>
              <a:rPr sz="1800" b="1" i="1" spc="80" dirty="0">
                <a:solidFill>
                  <a:srgbClr val="144634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229" dirty="0">
                <a:solidFill>
                  <a:srgbClr val="144634"/>
                </a:solidFill>
                <a:latin typeface="Arial-BoldItalicMT"/>
                <a:cs typeface="Arial-BoldItalicMT"/>
              </a:rPr>
              <a:t>&amp;</a:t>
            </a:r>
            <a:r>
              <a:rPr sz="1800" b="1" i="1" spc="80" dirty="0">
                <a:solidFill>
                  <a:srgbClr val="144634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85" dirty="0">
                <a:solidFill>
                  <a:srgbClr val="144634"/>
                </a:solidFill>
                <a:latin typeface="Arial-BoldItalicMT"/>
                <a:cs typeface="Arial-BoldItalicMT"/>
              </a:rPr>
              <a:t>Field</a:t>
            </a:r>
            <a:endParaRPr sz="1800">
              <a:latin typeface="Arial-BoldItalicMT"/>
              <a:cs typeface="Arial-BoldItalicMT"/>
            </a:endParaRPr>
          </a:p>
          <a:p>
            <a:pPr marL="532130" indent="-200025">
              <a:lnSpc>
                <a:spcPct val="100000"/>
              </a:lnSpc>
              <a:spcBef>
                <a:spcPts val="195"/>
              </a:spcBef>
              <a:buSzPct val="50000"/>
              <a:buFont typeface="Wingdings"/>
              <a:buChar char=""/>
              <a:tabLst>
                <a:tab pos="532765" algn="l"/>
              </a:tabLst>
            </a:pPr>
            <a:r>
              <a:rPr sz="1800" b="1" i="1" spc="-55" dirty="0">
                <a:solidFill>
                  <a:srgbClr val="144634"/>
                </a:solidFill>
                <a:latin typeface="Arial-BoldItalicMT"/>
                <a:cs typeface="Arial-BoldItalicMT"/>
              </a:rPr>
              <a:t>Volleyball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5507" y="943369"/>
            <a:ext cx="12553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265" dirty="0">
                <a:solidFill>
                  <a:srgbClr val="CEB887"/>
                </a:solidFill>
                <a:latin typeface="Arial-BoldItalicMT"/>
                <a:cs typeface="Arial-BoldItalicMT"/>
              </a:rPr>
              <a:t>Men’s</a:t>
            </a:r>
            <a:r>
              <a:rPr sz="2200" b="1" i="1" spc="-105" dirty="0">
                <a:solidFill>
                  <a:srgbClr val="CEB887"/>
                </a:solidFill>
                <a:latin typeface="Arial-BoldItalicMT"/>
                <a:cs typeface="Arial-BoldItalicMT"/>
              </a:rPr>
              <a:t> </a:t>
            </a:r>
            <a:r>
              <a:rPr sz="2200" b="1" i="1" spc="-310" dirty="0">
                <a:solidFill>
                  <a:srgbClr val="CEB887"/>
                </a:solidFill>
                <a:latin typeface="Arial-BoldItalicMT"/>
                <a:cs typeface="Arial-BoldItalicMT"/>
              </a:rPr>
              <a:t>Sport</a:t>
            </a:r>
            <a:endParaRPr sz="2200">
              <a:latin typeface="Arial-BoldItalicMT"/>
              <a:cs typeface="Arial-BoldItalic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5547" y="1379233"/>
            <a:ext cx="1444625" cy="29514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12090" indent="-200025">
              <a:lnSpc>
                <a:spcPct val="100000"/>
              </a:lnSpc>
              <a:spcBef>
                <a:spcPts val="495"/>
              </a:spcBef>
              <a:buSzPct val="50000"/>
              <a:buFont typeface="Wingdings"/>
              <a:buChar char=""/>
              <a:tabLst>
                <a:tab pos="212725" algn="l"/>
              </a:tabLst>
            </a:pPr>
            <a:r>
              <a:rPr sz="1800" b="1" i="1" spc="-65" dirty="0">
                <a:solidFill>
                  <a:srgbClr val="144634"/>
                </a:solidFill>
                <a:latin typeface="Arial-BoldItalicMT"/>
                <a:cs typeface="Arial-BoldItalicMT"/>
              </a:rPr>
              <a:t>Baseball</a:t>
            </a:r>
            <a:endParaRPr sz="1800">
              <a:latin typeface="Arial-BoldItalicMT"/>
              <a:cs typeface="Arial-BoldItalicMT"/>
            </a:endParaRPr>
          </a:p>
          <a:p>
            <a:pPr marL="212090" indent="-200025">
              <a:lnSpc>
                <a:spcPct val="100000"/>
              </a:lnSpc>
              <a:spcBef>
                <a:spcPts val="395"/>
              </a:spcBef>
              <a:buSzPct val="50000"/>
              <a:buFont typeface="Wingdings"/>
              <a:buChar char=""/>
              <a:tabLst>
                <a:tab pos="212725" algn="l"/>
              </a:tabLst>
            </a:pPr>
            <a:r>
              <a:rPr sz="1800" b="1" i="1" spc="-75" dirty="0">
                <a:solidFill>
                  <a:srgbClr val="144634"/>
                </a:solidFill>
                <a:latin typeface="Arial-BoldItalicMT"/>
                <a:cs typeface="Arial-BoldItalicMT"/>
              </a:rPr>
              <a:t>Basketball</a:t>
            </a:r>
            <a:endParaRPr sz="1800">
              <a:latin typeface="Arial-BoldItalicMT"/>
              <a:cs typeface="Arial-BoldItalicMT"/>
            </a:endParaRPr>
          </a:p>
          <a:p>
            <a:pPr marL="212090" indent="-200025">
              <a:lnSpc>
                <a:spcPct val="100000"/>
              </a:lnSpc>
              <a:spcBef>
                <a:spcPts val="409"/>
              </a:spcBef>
              <a:buSzPct val="50000"/>
              <a:buFont typeface="Wingdings"/>
              <a:buChar char=""/>
              <a:tabLst>
                <a:tab pos="212725" algn="l"/>
              </a:tabLst>
            </a:pPr>
            <a:r>
              <a:rPr sz="1800" b="1" i="1" spc="-310" dirty="0">
                <a:solidFill>
                  <a:srgbClr val="144634"/>
                </a:solidFill>
                <a:latin typeface="Arial-BoldItalicMT"/>
                <a:cs typeface="Arial-BoldItalicMT"/>
              </a:rPr>
              <a:t>Cross</a:t>
            </a:r>
            <a:r>
              <a:rPr sz="1800" b="1" i="1" spc="75" dirty="0">
                <a:solidFill>
                  <a:srgbClr val="144634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204" dirty="0">
                <a:solidFill>
                  <a:srgbClr val="144634"/>
                </a:solidFill>
                <a:latin typeface="Arial-BoldItalicMT"/>
                <a:cs typeface="Arial-BoldItalicMT"/>
              </a:rPr>
              <a:t>Country</a:t>
            </a:r>
            <a:endParaRPr sz="1800">
              <a:latin typeface="Arial-BoldItalicMT"/>
              <a:cs typeface="Arial-BoldItalicMT"/>
            </a:endParaRPr>
          </a:p>
          <a:p>
            <a:pPr marL="212090" indent="-200025">
              <a:lnSpc>
                <a:spcPct val="100000"/>
              </a:lnSpc>
              <a:spcBef>
                <a:spcPts val="395"/>
              </a:spcBef>
              <a:buSzPct val="50000"/>
              <a:buFont typeface="Wingdings"/>
              <a:buChar char=""/>
              <a:tabLst>
                <a:tab pos="212725" algn="l"/>
              </a:tabLst>
            </a:pPr>
            <a:r>
              <a:rPr sz="1800" b="1" i="1" spc="-65" dirty="0">
                <a:solidFill>
                  <a:srgbClr val="144634"/>
                </a:solidFill>
                <a:latin typeface="Arial-BoldItalicMT"/>
                <a:cs typeface="Arial-BoldItalicMT"/>
              </a:rPr>
              <a:t>Football</a:t>
            </a:r>
            <a:endParaRPr sz="1800">
              <a:latin typeface="Arial-BoldItalicMT"/>
              <a:cs typeface="Arial-BoldItalicMT"/>
            </a:endParaRPr>
          </a:p>
          <a:p>
            <a:pPr marL="212090" indent="-200025">
              <a:lnSpc>
                <a:spcPct val="100000"/>
              </a:lnSpc>
              <a:spcBef>
                <a:spcPts val="395"/>
              </a:spcBef>
              <a:buSzPct val="50000"/>
              <a:buFont typeface="Wingdings"/>
              <a:buChar char=""/>
              <a:tabLst>
                <a:tab pos="212725" algn="l"/>
              </a:tabLst>
            </a:pPr>
            <a:r>
              <a:rPr sz="1800" b="1" i="1" spc="-20" dirty="0">
                <a:solidFill>
                  <a:srgbClr val="144634"/>
                </a:solidFill>
                <a:latin typeface="Arial-BoldItalicMT"/>
                <a:cs typeface="Arial-BoldItalicMT"/>
              </a:rPr>
              <a:t>Golf</a:t>
            </a:r>
            <a:endParaRPr sz="1800">
              <a:latin typeface="Arial-BoldItalicMT"/>
              <a:cs typeface="Arial-BoldItalicMT"/>
            </a:endParaRPr>
          </a:p>
          <a:p>
            <a:pPr marL="212090" indent="-200025">
              <a:lnSpc>
                <a:spcPct val="100000"/>
              </a:lnSpc>
              <a:spcBef>
                <a:spcPts val="409"/>
              </a:spcBef>
              <a:buSzPct val="50000"/>
              <a:buFont typeface="Wingdings"/>
              <a:buChar char=""/>
              <a:tabLst>
                <a:tab pos="212725" algn="l"/>
              </a:tabLst>
            </a:pPr>
            <a:r>
              <a:rPr sz="1800" b="1" i="1" spc="-310" dirty="0">
                <a:solidFill>
                  <a:srgbClr val="144634"/>
                </a:solidFill>
                <a:latin typeface="Arial-BoldItalicMT"/>
                <a:cs typeface="Arial-BoldItalicMT"/>
              </a:rPr>
              <a:t>Soccer</a:t>
            </a:r>
            <a:endParaRPr sz="1800">
              <a:latin typeface="Arial-BoldItalicMT"/>
              <a:cs typeface="Arial-BoldItalicMT"/>
            </a:endParaRPr>
          </a:p>
          <a:p>
            <a:pPr marL="212090" indent="-200025">
              <a:lnSpc>
                <a:spcPct val="100000"/>
              </a:lnSpc>
              <a:spcBef>
                <a:spcPts val="395"/>
              </a:spcBef>
              <a:buSzPct val="50000"/>
              <a:buFont typeface="Wingdings"/>
              <a:buChar char=""/>
              <a:tabLst>
                <a:tab pos="212725" algn="l"/>
              </a:tabLst>
            </a:pPr>
            <a:r>
              <a:rPr sz="1800" b="1" i="1" spc="-90" dirty="0">
                <a:solidFill>
                  <a:srgbClr val="144634"/>
                </a:solidFill>
                <a:latin typeface="Arial-BoldItalicMT"/>
                <a:cs typeface="Arial-BoldItalicMT"/>
              </a:rPr>
              <a:t>Swimming</a:t>
            </a:r>
            <a:endParaRPr sz="1800">
              <a:latin typeface="Arial-BoldItalicMT"/>
              <a:cs typeface="Arial-BoldItalicMT"/>
            </a:endParaRPr>
          </a:p>
          <a:p>
            <a:pPr marL="212090" indent="-200025">
              <a:lnSpc>
                <a:spcPct val="100000"/>
              </a:lnSpc>
              <a:spcBef>
                <a:spcPts val="395"/>
              </a:spcBef>
              <a:buSzPct val="50000"/>
              <a:buFont typeface="Wingdings"/>
              <a:buChar char=""/>
              <a:tabLst>
                <a:tab pos="212725" algn="l"/>
              </a:tabLst>
            </a:pPr>
            <a:r>
              <a:rPr sz="1800" b="1" i="1" spc="-240" dirty="0">
                <a:solidFill>
                  <a:srgbClr val="144634"/>
                </a:solidFill>
                <a:latin typeface="Arial-BoldItalicMT"/>
                <a:cs typeface="Arial-BoldItalicMT"/>
              </a:rPr>
              <a:t>Track</a:t>
            </a:r>
            <a:r>
              <a:rPr sz="1800" b="1" i="1" spc="80" dirty="0">
                <a:solidFill>
                  <a:srgbClr val="144634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229" dirty="0">
                <a:solidFill>
                  <a:srgbClr val="144634"/>
                </a:solidFill>
                <a:latin typeface="Arial-BoldItalicMT"/>
                <a:cs typeface="Arial-BoldItalicMT"/>
              </a:rPr>
              <a:t>&amp;</a:t>
            </a:r>
            <a:r>
              <a:rPr sz="1800" b="1" i="1" spc="80" dirty="0">
                <a:solidFill>
                  <a:srgbClr val="144634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85" dirty="0">
                <a:solidFill>
                  <a:srgbClr val="144634"/>
                </a:solidFill>
                <a:latin typeface="Arial-BoldItalicMT"/>
                <a:cs typeface="Arial-BoldItalicMT"/>
              </a:rPr>
              <a:t>Field</a:t>
            </a:r>
            <a:endParaRPr sz="1800">
              <a:latin typeface="Arial-BoldItalicMT"/>
              <a:cs typeface="Arial-BoldItalicMT"/>
            </a:endParaRPr>
          </a:p>
          <a:p>
            <a:pPr marL="212090" indent="-200025">
              <a:lnSpc>
                <a:spcPct val="100000"/>
              </a:lnSpc>
              <a:spcBef>
                <a:spcPts val="409"/>
              </a:spcBef>
              <a:buSzPct val="50000"/>
              <a:buFont typeface="Wingdings"/>
              <a:buChar char=""/>
              <a:tabLst>
                <a:tab pos="212725" algn="l"/>
              </a:tabLst>
            </a:pPr>
            <a:r>
              <a:rPr sz="1800" b="1" i="1" spc="-55" dirty="0">
                <a:solidFill>
                  <a:srgbClr val="144634"/>
                </a:solidFill>
                <a:latin typeface="Arial-BoldItalicMT"/>
                <a:cs typeface="Arial-BoldItalicMT"/>
              </a:rPr>
              <a:t>Volleyball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78901" y="65180"/>
            <a:ext cx="116840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i="0" spc="265" dirty="0">
                <a:solidFill>
                  <a:srgbClr val="144634"/>
                </a:solidFill>
                <a:latin typeface="Arial"/>
                <a:cs typeface="Arial"/>
              </a:rPr>
              <a:t>17</a:t>
            </a:r>
            <a:endParaRPr sz="7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28275" y="1128504"/>
            <a:ext cx="117792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144634"/>
                </a:solidFill>
                <a:latin typeface="Arial"/>
                <a:cs typeface="Arial"/>
              </a:rPr>
              <a:t>Varsity</a:t>
            </a:r>
            <a:r>
              <a:rPr sz="1350" b="1" spc="5" dirty="0">
                <a:solidFill>
                  <a:srgbClr val="144634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44634"/>
                </a:solidFill>
                <a:latin typeface="Arial"/>
                <a:cs typeface="Arial"/>
              </a:rPr>
              <a:t>Sports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53741" y="3063907"/>
            <a:ext cx="162496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0" b="1" spc="245" dirty="0">
                <a:solidFill>
                  <a:srgbClr val="144634"/>
                </a:solidFill>
                <a:latin typeface="Arial"/>
                <a:cs typeface="Arial"/>
              </a:rPr>
              <a:t>434</a:t>
            </a:r>
            <a:endParaRPr sz="7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23937" y="2627431"/>
            <a:ext cx="93662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30" dirty="0">
                <a:solidFill>
                  <a:srgbClr val="144634"/>
                </a:solidFill>
                <a:latin typeface="Arial"/>
                <a:cs typeface="Arial"/>
              </a:rPr>
              <a:t>Conference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10910" y="4050591"/>
            <a:ext cx="14084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144634"/>
                </a:solidFill>
                <a:latin typeface="Arial"/>
                <a:cs typeface="Arial"/>
              </a:rPr>
              <a:t>Student-</a:t>
            </a:r>
            <a:r>
              <a:rPr sz="1350" b="1" spc="-10" dirty="0">
                <a:solidFill>
                  <a:srgbClr val="144634"/>
                </a:solidFill>
                <a:latin typeface="Arial"/>
                <a:cs typeface="Arial"/>
              </a:rPr>
              <a:t>Athletes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45271" y="1624716"/>
            <a:ext cx="128333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0" b="1" spc="265" dirty="0">
                <a:solidFill>
                  <a:srgbClr val="144634"/>
                </a:solidFill>
                <a:latin typeface="Arial"/>
                <a:cs typeface="Arial"/>
              </a:rPr>
              <a:t>DII</a:t>
            </a:r>
            <a:endParaRPr sz="7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23838" y="1584960"/>
            <a:ext cx="2125345" cy="1472565"/>
            <a:chOff x="6323838" y="1584960"/>
            <a:chExt cx="2125345" cy="1472565"/>
          </a:xfrm>
        </p:grpSpPr>
        <p:sp>
          <p:nvSpPr>
            <p:cNvPr id="18" name="object 18"/>
            <p:cNvSpPr/>
            <p:nvPr/>
          </p:nvSpPr>
          <p:spPr>
            <a:xfrm>
              <a:off x="6323838" y="1604010"/>
              <a:ext cx="2125345" cy="0"/>
            </a:xfrm>
            <a:custGeom>
              <a:avLst/>
              <a:gdLst/>
              <a:ahLst/>
              <a:cxnLst/>
              <a:rect l="l" t="t" r="r" b="b"/>
              <a:pathLst>
                <a:path w="2125345">
                  <a:moveTo>
                    <a:pt x="0" y="0"/>
                  </a:moveTo>
                  <a:lnTo>
                    <a:pt x="2124887" y="0"/>
                  </a:lnTo>
                </a:path>
              </a:pathLst>
            </a:custGeom>
            <a:ln w="38100">
              <a:solidFill>
                <a:srgbClr val="1446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23838" y="3038094"/>
              <a:ext cx="2125345" cy="0"/>
            </a:xfrm>
            <a:custGeom>
              <a:avLst/>
              <a:gdLst/>
              <a:ahLst/>
              <a:cxnLst/>
              <a:rect l="l" t="t" r="r" b="b"/>
              <a:pathLst>
                <a:path w="2125345">
                  <a:moveTo>
                    <a:pt x="0" y="0"/>
                  </a:moveTo>
                  <a:lnTo>
                    <a:pt x="2124887" y="0"/>
                  </a:lnTo>
                </a:path>
              </a:pathLst>
            </a:custGeom>
            <a:ln w="38100">
              <a:solidFill>
                <a:srgbClr val="1446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r>
              <a:rPr spc="-25" dirty="0"/>
              <a:t>14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063" y="264754"/>
            <a:ext cx="6768403" cy="139781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1137920" algn="l">
              <a:lnSpc>
                <a:spcPts val="3779"/>
              </a:lnSpc>
              <a:spcBef>
                <a:spcPts val="580"/>
              </a:spcBef>
            </a:pPr>
            <a:r>
              <a:rPr lang="en-US" sz="3500" i="0" dirty="0"/>
              <a:t>Graduation Rates &amp; Academic Success Rates (ASR)</a:t>
            </a:r>
            <a:endParaRPr sz="3500" i="0" dirty="0"/>
          </a:p>
          <a:p>
            <a:pPr marL="1308100" algn="l">
              <a:lnSpc>
                <a:spcPct val="100000"/>
              </a:lnSpc>
              <a:spcBef>
                <a:spcPts val="770"/>
              </a:spcBef>
            </a:pPr>
            <a:r>
              <a:rPr lang="en-US" sz="1350" b="0" i="0" spc="95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b="0" i="0" spc="95" dirty="0">
                <a:solidFill>
                  <a:srgbClr val="144634"/>
                </a:solidFill>
                <a:latin typeface="Times New Roman"/>
                <a:cs typeface="Times New Roman"/>
              </a:rPr>
              <a:t>Based</a:t>
            </a:r>
            <a:r>
              <a:rPr sz="1600" b="0" i="0" spc="155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b="0" i="0" spc="55" dirty="0">
                <a:solidFill>
                  <a:srgbClr val="144634"/>
                </a:solidFill>
                <a:latin typeface="Times New Roman"/>
                <a:cs typeface="Times New Roman"/>
              </a:rPr>
              <a:t>on</a:t>
            </a:r>
            <a:r>
              <a:rPr sz="1600" b="0" i="0" spc="195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b="0" i="0" dirty="0">
                <a:solidFill>
                  <a:srgbClr val="144634"/>
                </a:solidFill>
                <a:latin typeface="Times New Roman"/>
                <a:cs typeface="Times New Roman"/>
              </a:rPr>
              <a:t>a</a:t>
            </a:r>
            <a:r>
              <a:rPr sz="1600" b="0" i="0" spc="200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b="0" i="0" dirty="0">
                <a:solidFill>
                  <a:srgbClr val="144634"/>
                </a:solidFill>
                <a:latin typeface="Times New Roman"/>
                <a:cs typeface="Times New Roman"/>
              </a:rPr>
              <a:t>4</a:t>
            </a:r>
            <a:r>
              <a:rPr sz="1600" b="0" i="0" spc="-204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b="0" i="0" dirty="0">
                <a:solidFill>
                  <a:srgbClr val="144634"/>
                </a:solidFill>
                <a:latin typeface="Times New Roman"/>
                <a:cs typeface="Times New Roman"/>
              </a:rPr>
              <a:t>-</a:t>
            </a:r>
            <a:r>
              <a:rPr sz="1600" b="0" i="0" spc="75" dirty="0">
                <a:solidFill>
                  <a:srgbClr val="144634"/>
                </a:solidFill>
                <a:latin typeface="Times New Roman"/>
                <a:cs typeface="Times New Roman"/>
              </a:rPr>
              <a:t>yea</a:t>
            </a:r>
            <a:r>
              <a:rPr sz="1600" b="0" i="0" dirty="0">
                <a:solidFill>
                  <a:srgbClr val="144634"/>
                </a:solidFill>
                <a:latin typeface="Times New Roman"/>
                <a:cs typeface="Times New Roman"/>
              </a:rPr>
              <a:t>r</a:t>
            </a:r>
            <a:r>
              <a:rPr sz="1600" b="0" i="0" spc="125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b="0" i="0" spc="55" dirty="0">
                <a:solidFill>
                  <a:srgbClr val="144634"/>
                </a:solidFill>
                <a:latin typeface="Times New Roman"/>
                <a:cs typeface="Times New Roman"/>
              </a:rPr>
              <a:t>coh</a:t>
            </a:r>
            <a:r>
              <a:rPr sz="1600" b="0" i="0" spc="60" dirty="0">
                <a:solidFill>
                  <a:srgbClr val="144634"/>
                </a:solidFill>
                <a:latin typeface="Times New Roman"/>
                <a:cs typeface="Times New Roman"/>
              </a:rPr>
              <a:t>ort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r>
              <a:rPr spc="-25" dirty="0"/>
              <a:t>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66072"/>
              </p:ext>
            </p:extLst>
          </p:nvPr>
        </p:nvGraphicFramePr>
        <p:xfrm>
          <a:off x="686173" y="1696721"/>
          <a:ext cx="7436483" cy="2627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600" spc="12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6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Stu</a:t>
                      </a:r>
                      <a:r>
                        <a:rPr sz="1600" spc="114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den</a:t>
                      </a:r>
                      <a:r>
                        <a:rPr sz="1600" spc="3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ts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1B4B1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spc="14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Student-</a:t>
                      </a:r>
                      <a:r>
                        <a:rPr sz="16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Athle</a:t>
                      </a: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tes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B887"/>
                    </a:solidFill>
                  </a:tcPr>
                </a:tc>
                <a:tc>
                  <a:txBody>
                    <a:bodyPr/>
                    <a:lstStyle/>
                    <a:p>
                      <a:pPr marR="723265" algn="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spc="-2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ASR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B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69786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65%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74%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marR="71945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79%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65%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76%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marR="71437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8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80%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67%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77%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marR="71945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81%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65%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75%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marR="720090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81%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66%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74%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marR="72009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81%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50217"/>
            <a:ext cx="452818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i="0" spc="-330" dirty="0"/>
              <a:t>Academic Portrait</a:t>
            </a:r>
            <a:endParaRPr i="0"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r>
              <a:rPr spc="-25" dirty="0"/>
              <a:t>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67777"/>
              </p:ext>
            </p:extLst>
          </p:nvPr>
        </p:nvGraphicFramePr>
        <p:xfrm>
          <a:off x="800473" y="1367449"/>
          <a:ext cx="7752078" cy="2840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spc="7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Wom</a:t>
                      </a:r>
                      <a:r>
                        <a:rPr sz="2000" spc="11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2000" spc="-254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’s</a:t>
                      </a:r>
                      <a:r>
                        <a:rPr sz="2000" spc="-5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6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Sports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B8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spc="8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Men</a:t>
                      </a:r>
                      <a:r>
                        <a:rPr sz="2000" spc="-254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’s</a:t>
                      </a:r>
                      <a:r>
                        <a:rPr sz="2000" spc="-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6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Sports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B887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2000" spc="16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3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Sports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B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2021-</a:t>
                      </a:r>
                      <a:r>
                        <a:rPr sz="16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3.551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3.371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3.461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2020-</a:t>
                      </a:r>
                      <a:r>
                        <a:rPr sz="16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3.492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3.274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3.383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2019-</a:t>
                      </a:r>
                      <a:r>
                        <a:rPr sz="16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3.528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3.464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2018-</a:t>
                      </a:r>
                      <a:r>
                        <a:rPr sz="16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3.283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3.209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3.246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2017-</a:t>
                      </a:r>
                      <a:r>
                        <a:rPr sz="16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3.369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3.115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spc="7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3.242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302075" y="1074717"/>
            <a:ext cx="32905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solidFill>
                  <a:srgbClr val="25463A"/>
                </a:solidFill>
                <a:latin typeface="Times New Roman"/>
                <a:cs typeface="Times New Roman"/>
              </a:rPr>
              <a:t>Ye</a:t>
            </a:r>
            <a:r>
              <a:rPr sz="1600" spc="-225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5463A"/>
                </a:solidFill>
                <a:latin typeface="Times New Roman"/>
                <a:cs typeface="Times New Roman"/>
              </a:rPr>
              <a:t>a</a:t>
            </a:r>
            <a:r>
              <a:rPr sz="1600" spc="-16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5463A"/>
                </a:solidFill>
                <a:latin typeface="Times New Roman"/>
                <a:cs typeface="Times New Roman"/>
              </a:rPr>
              <a:t>r</a:t>
            </a:r>
            <a:r>
              <a:rPr sz="1600" spc="-24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463A"/>
                </a:solidFill>
                <a:latin typeface="Times New Roman"/>
                <a:cs typeface="Times New Roman"/>
              </a:rPr>
              <a:t>ly</a:t>
            </a:r>
            <a:r>
              <a:rPr sz="1600" spc="14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463A"/>
                </a:solidFill>
                <a:latin typeface="Times New Roman"/>
                <a:cs typeface="Times New Roman"/>
              </a:rPr>
              <a:t>Gra</a:t>
            </a:r>
            <a:r>
              <a:rPr sz="1600" spc="-16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600" spc="85" dirty="0">
                <a:solidFill>
                  <a:srgbClr val="25463A"/>
                </a:solidFill>
                <a:latin typeface="Times New Roman"/>
                <a:cs typeface="Times New Roman"/>
              </a:rPr>
              <a:t>de</a:t>
            </a:r>
            <a:r>
              <a:rPr sz="1600" spc="225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600" spc="80" dirty="0">
                <a:solidFill>
                  <a:srgbClr val="25463A"/>
                </a:solidFill>
                <a:latin typeface="Times New Roman"/>
                <a:cs typeface="Times New Roman"/>
              </a:rPr>
              <a:t>Poin</a:t>
            </a:r>
            <a:r>
              <a:rPr sz="1600" dirty="0">
                <a:solidFill>
                  <a:srgbClr val="25463A"/>
                </a:solidFill>
                <a:latin typeface="Times New Roman"/>
                <a:cs typeface="Times New Roman"/>
              </a:rPr>
              <a:t>t</a:t>
            </a:r>
            <a:r>
              <a:rPr sz="1600" spc="15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463A"/>
                </a:solidFill>
                <a:latin typeface="Times New Roman"/>
                <a:cs typeface="Times New Roman"/>
              </a:rPr>
              <a:t>Ave</a:t>
            </a:r>
            <a:r>
              <a:rPr sz="1600" spc="-215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600" spc="55" dirty="0">
                <a:solidFill>
                  <a:srgbClr val="25463A"/>
                </a:solidFill>
                <a:latin typeface="Times New Roman"/>
                <a:cs typeface="Times New Roman"/>
              </a:rPr>
              <a:t>ra</a:t>
            </a:r>
            <a:r>
              <a:rPr sz="1600" spc="-16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463A"/>
                </a:solidFill>
                <a:latin typeface="Times New Roman"/>
                <a:cs typeface="Times New Roman"/>
              </a:rPr>
              <a:t>ge</a:t>
            </a:r>
            <a:r>
              <a:rPr sz="1600" spc="225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5463A"/>
                </a:solidFill>
                <a:latin typeface="Times New Roman"/>
                <a:cs typeface="Times New Roman"/>
              </a:rPr>
              <a:t>(GPA)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411805"/>
            <a:ext cx="434359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lang="en-US" i="0" spc="-330" dirty="0"/>
              <a:t>Academic Awards</a:t>
            </a:r>
            <a:endParaRPr i="0" spc="-4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r>
              <a:rPr spc="-25" dirty="0"/>
              <a:t>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28499"/>
              </p:ext>
            </p:extLst>
          </p:nvPr>
        </p:nvGraphicFramePr>
        <p:xfrm>
          <a:off x="633731" y="1203590"/>
          <a:ext cx="7863840" cy="2900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55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Grea</a:t>
                      </a:r>
                      <a:r>
                        <a:rPr sz="1600" spc="-170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spc="175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600" spc="-165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0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kes</a:t>
                      </a:r>
                      <a:r>
                        <a:rPr sz="1600" spc="185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70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Va</a:t>
                      </a:r>
                      <a:r>
                        <a:rPr sz="1600" spc="-165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80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lley</a:t>
                      </a:r>
                      <a:r>
                        <a:rPr sz="1600" spc="114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Con</a:t>
                      </a:r>
                      <a:r>
                        <a:rPr sz="1600" spc="-160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0" dirty="0" err="1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feren</a:t>
                      </a:r>
                      <a:r>
                        <a:rPr sz="1600" dirty="0" err="1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600" spc="215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25463A"/>
                          </a:solidFill>
                          <a:latin typeface="Times New Roman"/>
                          <a:cs typeface="Times New Roman"/>
                        </a:rPr>
                        <a:t>(GLVC)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11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6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spc="4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B887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spc="11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sz="16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spc="4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B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8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500" spc="-1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GLVC</a:t>
                      </a:r>
                      <a:r>
                        <a:rPr sz="1500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Academic</a:t>
                      </a:r>
                      <a:r>
                        <a:rPr sz="1500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All-</a:t>
                      </a:r>
                      <a:r>
                        <a:rPr sz="15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Conference</a:t>
                      </a:r>
                      <a:r>
                        <a:rPr sz="15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(GPA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3.3+)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000" spc="114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269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000" spc="114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232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marL="92710" marR="3162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spc="-1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GLVC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Brother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Gaffney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Distinguished</a:t>
                      </a:r>
                      <a:r>
                        <a:rPr sz="15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Scholar</a:t>
                      </a:r>
                      <a:r>
                        <a:rPr sz="15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Award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(4.0</a:t>
                      </a:r>
                      <a:r>
                        <a:rPr sz="1500" spc="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Yearly</a:t>
                      </a:r>
                      <a:r>
                        <a:rPr sz="1500" spc="1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GPA)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000" spc="114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69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000" spc="114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41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 marL="92710" marR="145351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00" spc="-1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GLVC</a:t>
                      </a:r>
                      <a:r>
                        <a:rPr sz="15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COP</a:t>
                      </a:r>
                      <a:r>
                        <a:rPr sz="1500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Academic</a:t>
                      </a:r>
                      <a:r>
                        <a:rPr sz="15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Excellence</a:t>
                      </a:r>
                      <a:r>
                        <a:rPr sz="1500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Award </a:t>
                      </a:r>
                      <a:r>
                        <a:rPr sz="1500" spc="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(Exhaust</a:t>
                      </a:r>
                      <a:r>
                        <a:rPr sz="15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Eligibility</a:t>
                      </a:r>
                      <a:r>
                        <a:rPr sz="1500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500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GPA</a:t>
                      </a:r>
                      <a:r>
                        <a:rPr sz="15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3.5+)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2000" spc="114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2000" spc="114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00" spc="-1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GLVC</a:t>
                      </a:r>
                      <a:r>
                        <a:rPr sz="1500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Academic</a:t>
                      </a:r>
                      <a:r>
                        <a:rPr sz="15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15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Award</a:t>
                      </a:r>
                      <a:r>
                        <a:rPr sz="15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(Team</a:t>
                      </a:r>
                      <a:r>
                        <a:rPr sz="15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GPA</a:t>
                      </a:r>
                      <a:r>
                        <a:rPr sz="15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3.3+)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114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38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5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CoSIDA</a:t>
                      </a:r>
                      <a:r>
                        <a:rPr sz="15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Academic</a:t>
                      </a:r>
                      <a:r>
                        <a:rPr sz="1500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All-</a:t>
                      </a:r>
                      <a:r>
                        <a:rPr sz="15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American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61950"/>
            <a:ext cx="671322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i="0" dirty="0"/>
              <a:t>Athletic Awards &amp; Honors</a:t>
            </a:r>
            <a:endParaRPr i="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r>
              <a:rPr spc="-25" dirty="0"/>
              <a:t>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33415"/>
              </p:ext>
            </p:extLst>
          </p:nvPr>
        </p:nvGraphicFramePr>
        <p:xfrm>
          <a:off x="400050" y="1224643"/>
          <a:ext cx="4228465" cy="2794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9836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9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GLVC</a:t>
                      </a:r>
                      <a:r>
                        <a:rPr sz="1600" spc="-2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Hon</a:t>
                      </a:r>
                      <a:r>
                        <a:rPr sz="1600" spc="6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ors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11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600" spc="-22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spc="4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B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GLVC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All-</a:t>
                      </a:r>
                      <a:r>
                        <a:rPr sz="14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Conference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Student-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Athletes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spc="8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spc="-1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GLVC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Player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Week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Honors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8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spc="-1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GLVC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Individual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Championships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1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GLVC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Coach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1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Year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spc="-1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GLVC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1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Freshman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1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Year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-1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GLVC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Male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Student-</a:t>
                      </a:r>
                      <a:r>
                        <a:rPr sz="1400" spc="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Athlete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1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Year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1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GLVC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Championship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837285"/>
              </p:ext>
            </p:extLst>
          </p:nvPr>
        </p:nvGraphicFramePr>
        <p:xfrm>
          <a:off x="4733740" y="1224641"/>
          <a:ext cx="3997960" cy="1215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 marR="92329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NCAA</a:t>
                      </a:r>
                      <a:r>
                        <a:rPr sz="1600" spc="-6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Hon</a:t>
                      </a:r>
                      <a:r>
                        <a:rPr sz="1600" spc="6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ors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600" spc="1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600" spc="-2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spc="4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22 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B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marL="81915" marR="441325" indent="44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Individual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NCAA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Championship </a:t>
                      </a:r>
                      <a:r>
                        <a:rPr sz="1400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Appearances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600" spc="8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R="93091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NCAA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All-</a:t>
                      </a:r>
                      <a:r>
                        <a:rPr sz="14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America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Honors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6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80" dirty="0">
                          <a:solidFill>
                            <a:srgbClr val="144634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570" y="181604"/>
            <a:ext cx="46602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i="0" dirty="0"/>
              <a:t>Special Events &amp; Alumni</a:t>
            </a:r>
            <a:endParaRPr sz="3000" i="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" y="902208"/>
            <a:ext cx="2444495" cy="15407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328" y="2743200"/>
            <a:ext cx="2429255" cy="14980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88263" y="2457205"/>
            <a:ext cx="1663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10" dirty="0">
                <a:solidFill>
                  <a:srgbClr val="25463A"/>
                </a:solidFill>
                <a:latin typeface="Times New Roman"/>
                <a:cs typeface="Times New Roman"/>
              </a:rPr>
              <a:t>Swimming</a:t>
            </a:r>
            <a:r>
              <a:rPr sz="1400" spc="-3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spc="100" dirty="0">
                <a:solidFill>
                  <a:srgbClr val="25463A"/>
                </a:solidFill>
                <a:latin typeface="Times New Roman"/>
                <a:cs typeface="Times New Roman"/>
              </a:rPr>
              <a:t>Reunion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7607" y="2415659"/>
            <a:ext cx="1649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5" dirty="0">
                <a:solidFill>
                  <a:srgbClr val="25463A"/>
                </a:solidFill>
                <a:latin typeface="Times New Roman"/>
                <a:cs typeface="Times New Roman"/>
              </a:rPr>
              <a:t>1970</a:t>
            </a:r>
            <a:r>
              <a:rPr sz="1400" spc="-65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spc="80" dirty="0">
                <a:solidFill>
                  <a:srgbClr val="25463A"/>
                </a:solidFill>
                <a:latin typeface="Times New Roman"/>
                <a:cs typeface="Times New Roman"/>
              </a:rPr>
              <a:t>Football</a:t>
            </a:r>
            <a:r>
              <a:rPr sz="1400" spc="-6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spc="95" dirty="0">
                <a:solidFill>
                  <a:srgbClr val="25463A"/>
                </a:solidFill>
                <a:latin typeface="Times New Roman"/>
                <a:cs typeface="Times New Roman"/>
              </a:rPr>
              <a:t>Team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371" y="4264712"/>
            <a:ext cx="168528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5" dirty="0">
                <a:solidFill>
                  <a:srgbClr val="25463A"/>
                </a:solidFill>
                <a:latin typeface="Times New Roman"/>
                <a:cs typeface="Times New Roman"/>
              </a:rPr>
              <a:t>2011</a:t>
            </a:r>
            <a:r>
              <a:rPr sz="1400" spc="-7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spc="90" dirty="0">
                <a:solidFill>
                  <a:srgbClr val="25463A"/>
                </a:solidFill>
                <a:latin typeface="Times New Roman"/>
                <a:cs typeface="Times New Roman"/>
              </a:rPr>
              <a:t>Baseball</a:t>
            </a:r>
            <a:r>
              <a:rPr sz="1400" spc="-65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spc="95" dirty="0">
                <a:solidFill>
                  <a:srgbClr val="25463A"/>
                </a:solidFill>
                <a:latin typeface="Times New Roman"/>
                <a:cs typeface="Times New Roman"/>
              </a:rPr>
              <a:t>Team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6297" y="4286644"/>
            <a:ext cx="20358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25463A"/>
                </a:solidFill>
                <a:latin typeface="Times New Roman"/>
                <a:cs typeface="Times New Roman"/>
              </a:rPr>
              <a:t>Soccer</a:t>
            </a:r>
            <a:r>
              <a:rPr sz="1400" spc="-55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spc="90" dirty="0">
                <a:solidFill>
                  <a:srgbClr val="25463A"/>
                </a:solidFill>
                <a:latin typeface="Times New Roman"/>
                <a:cs typeface="Times New Roman"/>
              </a:rPr>
              <a:t>Alumni</a:t>
            </a:r>
            <a:r>
              <a:rPr sz="1400" spc="-5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spc="100" dirty="0">
                <a:solidFill>
                  <a:srgbClr val="25463A"/>
                </a:solidFill>
                <a:latin typeface="Times New Roman"/>
                <a:cs typeface="Times New Roman"/>
              </a:rPr>
              <a:t>Weekend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3899" y="4286644"/>
            <a:ext cx="3065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25463A"/>
                </a:solidFill>
                <a:latin typeface="Times New Roman"/>
                <a:cs typeface="Times New Roman"/>
              </a:rPr>
              <a:t>Professional</a:t>
            </a:r>
            <a:r>
              <a:rPr sz="1400" spc="5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5463A"/>
                </a:solidFill>
                <a:latin typeface="Times New Roman"/>
                <a:cs typeface="Times New Roman"/>
              </a:rPr>
              <a:t>Life</a:t>
            </a:r>
            <a:r>
              <a:rPr sz="1400" spc="1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25463A"/>
                </a:solidFill>
                <a:latin typeface="Times New Roman"/>
                <a:cs typeface="Times New Roman"/>
              </a:rPr>
              <a:t>Skills</a:t>
            </a:r>
            <a:r>
              <a:rPr sz="1400" spc="5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spc="95" dirty="0">
                <a:solidFill>
                  <a:srgbClr val="25463A"/>
                </a:solidFill>
                <a:latin typeface="Times New Roman"/>
                <a:cs typeface="Times New Roman"/>
              </a:rPr>
              <a:t>Development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3696" y="757428"/>
            <a:ext cx="1722119" cy="16565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43016" y="920496"/>
            <a:ext cx="2537459" cy="14935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979121" y="2429916"/>
            <a:ext cx="22542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0" dirty="0">
                <a:solidFill>
                  <a:srgbClr val="25463A"/>
                </a:solidFill>
                <a:latin typeface="Times New Roman"/>
                <a:cs typeface="Times New Roman"/>
              </a:rPr>
              <a:t>Academy</a:t>
            </a:r>
            <a:r>
              <a:rPr sz="1400" spc="-5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5463A"/>
                </a:solidFill>
                <a:latin typeface="Times New Roman"/>
                <a:cs typeface="Times New Roman"/>
              </a:rPr>
              <a:t>of</a:t>
            </a:r>
            <a:r>
              <a:rPr sz="1400" spc="-5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25463A"/>
                </a:solidFill>
                <a:latin typeface="Times New Roman"/>
                <a:cs typeface="Times New Roman"/>
              </a:rPr>
              <a:t>Miner</a:t>
            </a:r>
            <a:r>
              <a:rPr sz="1400" spc="-50" dirty="0">
                <a:solidFill>
                  <a:srgbClr val="25463A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25463A"/>
                </a:solidFill>
                <a:latin typeface="Times New Roman"/>
                <a:cs typeface="Times New Roman"/>
              </a:rPr>
              <a:t>Athletics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63696" y="2743200"/>
            <a:ext cx="1722119" cy="154381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07608" y="2743200"/>
            <a:ext cx="2220467" cy="152247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r>
              <a:rPr spc="-25" dirty="0"/>
              <a:t>19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082958" y="308396"/>
            <a:ext cx="5397182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lang="en-US" i="0" dirty="0"/>
              <a:t>Changing the Culture</a:t>
            </a:r>
            <a:endParaRPr i="0" dirty="0"/>
          </a:p>
        </p:txBody>
      </p:sp>
      <p:sp>
        <p:nvSpPr>
          <p:cNvPr id="3" name="object 3"/>
          <p:cNvSpPr txBox="1"/>
          <p:nvPr/>
        </p:nvSpPr>
        <p:spPr>
          <a:xfrm>
            <a:off x="2269838" y="1083944"/>
            <a:ext cx="460311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6409" marR="5080" indent="-474345">
              <a:lnSpc>
                <a:spcPts val="1730"/>
              </a:lnSpc>
              <a:spcBef>
                <a:spcPts val="310"/>
              </a:spcBef>
            </a:pPr>
            <a:r>
              <a:rPr sz="1600" spc="155" dirty="0">
                <a:solidFill>
                  <a:srgbClr val="144634"/>
                </a:solidFill>
                <a:latin typeface="Times New Roman"/>
                <a:cs typeface="Times New Roman"/>
              </a:rPr>
              <a:t>Enhance</a:t>
            </a:r>
            <a:r>
              <a:rPr sz="1600" spc="85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144634"/>
                </a:solidFill>
                <a:latin typeface="Times New Roman"/>
                <a:cs typeface="Times New Roman"/>
              </a:rPr>
              <a:t>the</a:t>
            </a:r>
            <a:r>
              <a:rPr sz="1600" spc="75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spc="185" dirty="0">
                <a:solidFill>
                  <a:srgbClr val="144634"/>
                </a:solidFill>
                <a:latin typeface="Times New Roman"/>
                <a:cs typeface="Times New Roman"/>
              </a:rPr>
              <a:t>campus</a:t>
            </a:r>
            <a:r>
              <a:rPr sz="1600" spc="85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144634"/>
                </a:solidFill>
                <a:latin typeface="Times New Roman"/>
                <a:cs typeface="Times New Roman"/>
              </a:rPr>
              <a:t>culture,</a:t>
            </a:r>
            <a:r>
              <a:rPr sz="1600" spc="90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144634"/>
                </a:solidFill>
                <a:latin typeface="Times New Roman"/>
                <a:cs typeface="Times New Roman"/>
              </a:rPr>
              <a:t>Miner</a:t>
            </a:r>
            <a:r>
              <a:rPr sz="1600" spc="80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144634"/>
                </a:solidFill>
                <a:latin typeface="Times New Roman"/>
                <a:cs typeface="Times New Roman"/>
              </a:rPr>
              <a:t>pride,</a:t>
            </a:r>
            <a:r>
              <a:rPr sz="1600" spc="90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spc="195" dirty="0">
                <a:solidFill>
                  <a:srgbClr val="144634"/>
                </a:solidFill>
                <a:latin typeface="Times New Roman"/>
                <a:cs typeface="Times New Roman"/>
              </a:rPr>
              <a:t>and </a:t>
            </a:r>
            <a:r>
              <a:rPr sz="1600" spc="180" dirty="0">
                <a:solidFill>
                  <a:srgbClr val="144634"/>
                </a:solidFill>
                <a:latin typeface="Times New Roman"/>
                <a:cs typeface="Times New Roman"/>
              </a:rPr>
              <a:t>a</a:t>
            </a:r>
            <a:r>
              <a:rPr sz="1600" spc="50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spc="170" dirty="0">
                <a:solidFill>
                  <a:srgbClr val="144634"/>
                </a:solidFill>
                <a:latin typeface="Times New Roman"/>
                <a:cs typeface="Times New Roman"/>
              </a:rPr>
              <a:t>sense</a:t>
            </a:r>
            <a:r>
              <a:rPr sz="1600" spc="45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spc="70" dirty="0">
                <a:solidFill>
                  <a:srgbClr val="144634"/>
                </a:solidFill>
                <a:latin typeface="Times New Roman"/>
                <a:cs typeface="Times New Roman"/>
              </a:rPr>
              <a:t>of</a:t>
            </a:r>
            <a:r>
              <a:rPr sz="1600" spc="75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144634"/>
                </a:solidFill>
                <a:latin typeface="Times New Roman"/>
                <a:cs typeface="Times New Roman"/>
              </a:rPr>
              <a:t>belonging</a:t>
            </a:r>
            <a:r>
              <a:rPr sz="1600" spc="105" dirty="0">
                <a:solidFill>
                  <a:srgbClr val="144634"/>
                </a:solidFill>
                <a:latin typeface="Times New Roman"/>
                <a:cs typeface="Times New Roman"/>
              </a:rPr>
              <a:t> for</a:t>
            </a:r>
            <a:r>
              <a:rPr sz="1600" spc="75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spc="125" dirty="0">
                <a:solidFill>
                  <a:srgbClr val="144634"/>
                </a:solidFill>
                <a:latin typeface="Times New Roman"/>
                <a:cs typeface="Times New Roman"/>
              </a:rPr>
              <a:t>all</a:t>
            </a:r>
            <a:r>
              <a:rPr sz="1600" spc="65" dirty="0">
                <a:solidFill>
                  <a:srgbClr val="144634"/>
                </a:solidFill>
                <a:latin typeface="Times New Roman"/>
                <a:cs typeface="Times New Roman"/>
              </a:rPr>
              <a:t> </a:t>
            </a:r>
            <a:r>
              <a:rPr sz="1600" spc="145" dirty="0">
                <a:solidFill>
                  <a:srgbClr val="144634"/>
                </a:solidFill>
                <a:latin typeface="Times New Roman"/>
                <a:cs typeface="Times New Roman"/>
              </a:rPr>
              <a:t>students.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31" y="1897379"/>
            <a:ext cx="2769107" cy="19430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5059" y="1897379"/>
            <a:ext cx="2711195" cy="19430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83864" y="1915667"/>
            <a:ext cx="2595371" cy="194157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r>
              <a:rPr spc="-25" dirty="0"/>
              <a:t>20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5800" y="2049754"/>
            <a:ext cx="320040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900" b="1" dirty="0">
                <a:solidFill>
                  <a:srgbClr val="02482F"/>
                </a:solidFill>
                <a:latin typeface="Arial-BoldItalicMT"/>
                <a:cs typeface="Arial-BoldItalicMT"/>
              </a:rPr>
              <a:t>Thank you!</a:t>
            </a:r>
            <a:endParaRPr sz="3900" dirty="0">
              <a:latin typeface="Arial-BoldItalicMT"/>
              <a:cs typeface="Arial-BoldItalic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019" y="1005840"/>
            <a:ext cx="2135123" cy="33009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057400" y="234706"/>
            <a:ext cx="5397182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7770">
              <a:lnSpc>
                <a:spcPct val="100000"/>
              </a:lnSpc>
              <a:spcBef>
                <a:spcPts val="100"/>
              </a:spcBef>
            </a:pPr>
            <a:r>
              <a:rPr lang="en-US" i="0" dirty="0"/>
              <a:t>Questions?</a:t>
            </a:r>
            <a:endParaRPr i="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pc="-165" dirty="0"/>
              <a:t>ASARED</a:t>
            </a:r>
            <a:r>
              <a:rPr spc="-45" dirty="0"/>
              <a:t> 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110" dirty="0"/>
              <a:t>INFO</a:t>
            </a:r>
            <a:r>
              <a:rPr spc="-35" dirty="0"/>
              <a:t> </a:t>
            </a:r>
            <a:r>
              <a:rPr spc="-45" dirty="0"/>
              <a:t>-</a:t>
            </a:r>
            <a:r>
              <a:rPr spc="-40" dirty="0"/>
              <a:t>-</a:t>
            </a:r>
            <a:r>
              <a:rPr spc="-35" dirty="0"/>
              <a:t> </a:t>
            </a:r>
            <a:r>
              <a:rPr spc="-50" dirty="0"/>
              <a:t>1-</a:t>
            </a:r>
            <a:r>
              <a:rPr spc="-25" dirty="0"/>
              <a:t>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8540">
              <a:lnSpc>
                <a:spcPts val="869"/>
              </a:lnSpc>
            </a:pPr>
            <a:r>
              <a:rPr spc="-25" dirty="0"/>
              <a:t>April</a:t>
            </a:r>
            <a:r>
              <a:rPr spc="-55" dirty="0"/>
              <a:t> 20,</a:t>
            </a:r>
            <a:r>
              <a:rPr spc="-45" dirty="0"/>
              <a:t> </a:t>
            </a:r>
            <a:r>
              <a:rPr spc="-20" dirty="0"/>
              <a:t>2023</a:t>
            </a:r>
          </a:p>
          <a:p>
            <a:pPr marL="12700">
              <a:lnSpc>
                <a:spcPts val="1405"/>
              </a:lnSpc>
            </a:pPr>
            <a:r>
              <a:rPr sz="1400" b="1" spc="5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8D2A1"/>
                </a:solidFill>
                <a:latin typeface="Arial"/>
                <a:cs typeface="Arial"/>
              </a:rPr>
              <a:t>NER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E8D2A1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E8D2A1"/>
                </a:solidFill>
                <a:latin typeface="Arial"/>
                <a:cs typeface="Arial"/>
              </a:rPr>
              <a:t>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E8D2A1"/>
                </a:solidFill>
                <a:latin typeface="Arial"/>
                <a:cs typeface="Arial"/>
              </a:rPr>
              <a:t>H</a:t>
            </a:r>
            <a:r>
              <a:rPr sz="140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0" dirty="0">
                <a:solidFill>
                  <a:srgbClr val="E8D2A1"/>
                </a:solidFill>
                <a:latin typeface="Arial"/>
                <a:cs typeface="Arial"/>
              </a:rPr>
              <a:t>L</a:t>
            </a:r>
            <a:r>
              <a:rPr sz="1400" b="1" spc="-9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8D2A1"/>
                </a:solidFill>
                <a:latin typeface="Arial"/>
                <a:cs typeface="Arial"/>
              </a:rPr>
              <a:t>ET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E8D2A1"/>
                </a:solidFill>
                <a:latin typeface="Arial"/>
                <a:cs typeface="Arial"/>
              </a:rPr>
              <a:t>I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C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400" b="1" spc="-275" dirty="0">
                <a:solidFill>
                  <a:srgbClr val="E8D2A1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E8D2A1"/>
                </a:solidFill>
                <a:latin typeface="Arial"/>
                <a:cs typeface="Arial"/>
              </a:rPr>
              <a:t>.C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-145" dirty="0">
                <a:solidFill>
                  <a:srgbClr val="E8D2A1"/>
                </a:solidFill>
                <a:latin typeface="Arial"/>
                <a:cs typeface="Arial"/>
              </a:rPr>
              <a:t>O</a:t>
            </a:r>
            <a:r>
              <a:rPr sz="1350" b="1" spc="-80" dirty="0">
                <a:solidFill>
                  <a:srgbClr val="E8D2A1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E8D2A1"/>
                </a:solidFill>
                <a:latin typeface="Arial"/>
                <a:cs typeface="Arial"/>
              </a:rPr>
              <a:t>M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225E30314C34A9C7C67FF5237F279" ma:contentTypeVersion="1" ma:contentTypeDescription="Create a new document." ma:contentTypeScope="" ma:versionID="5a4a22ad93d88d9eecb030aaa575a178">
  <xsd:schema xmlns:xsd="http://www.w3.org/2001/XMLSchema" xmlns:xs="http://www.w3.org/2001/XMLSchema" xmlns:p="http://schemas.microsoft.com/office/2006/metadata/properties" xmlns:ns2="e529da04-1e3e-4ce1-8caf-d0e959ac5194" targetNamespace="http://schemas.microsoft.com/office/2006/metadata/properties" ma:root="true" ma:fieldsID="c2064deb3acd1542f6d47454fb1025d9" ns2:_="">
    <xsd:import namespace="e529da04-1e3e-4ce1-8caf-d0e959ac519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9da04-1e3e-4ce1-8caf-d0e959ac51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18978D-193E-44B7-ACF4-E75377466356}"/>
</file>

<file path=customXml/itemProps2.xml><?xml version="1.0" encoding="utf-8"?>
<ds:datastoreItem xmlns:ds="http://schemas.openxmlformats.org/officeDocument/2006/customXml" ds:itemID="{3FF328ED-7C1E-4FEF-8A34-A8FD58C93F26}"/>
</file>

<file path=customXml/itemProps3.xml><?xml version="1.0" encoding="utf-8"?>
<ds:datastoreItem xmlns:ds="http://schemas.openxmlformats.org/officeDocument/2006/customXml" ds:itemID="{5A9BCF75-FC5B-4E15-A1A2-FA0030D0AC0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533</Words>
  <Application>Microsoft Office PowerPoint</Application>
  <PresentationFormat>On-screen Show (16:9)</PresentationFormat>
  <Paragraphs>155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Arial-BoldItalicMT</vt:lpstr>
      <vt:lpstr>Calibri</vt:lpstr>
      <vt:lpstr>Times New Roman</vt:lpstr>
      <vt:lpstr>Wingdings</vt:lpstr>
      <vt:lpstr>Office Theme</vt:lpstr>
      <vt:lpstr>PowerPoint Presentation</vt:lpstr>
      <vt:lpstr>17</vt:lpstr>
      <vt:lpstr>Graduation Rates &amp; Academic Success Rates (ASR)  Based on a 4 -year cohort</vt:lpstr>
      <vt:lpstr>Academic Portrait</vt:lpstr>
      <vt:lpstr>Academic Awards</vt:lpstr>
      <vt:lpstr>Athletic Awards &amp; Honors</vt:lpstr>
      <vt:lpstr>Special Events &amp; Alumni</vt:lpstr>
      <vt:lpstr>Changing the Culture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Stanford, Lindsay</dc:creator>
  <cp:lastModifiedBy>Kent, Zandra</cp:lastModifiedBy>
  <cp:revision>2</cp:revision>
  <dcterms:created xsi:type="dcterms:W3CDTF">2023-04-10T21:09:18Z</dcterms:created>
  <dcterms:modified xsi:type="dcterms:W3CDTF">2023-04-10T21:25:39Z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0x010100378225E30314C34A9C7C67FF5237F279</vt:lpwstr>
  </property>
  <property fmtid="{D5CDD505-2E9C-101B-9397-08002B2CF9AE}" pid="3" name="Created">
    <vt:filetime>2023-04-10T00:00:00Z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2023-04-10T00:00:00Z</vt:filetime>
  </property>
  <property fmtid="{D5CDD505-2E9C-101B-9397-08002B2CF9AE}" pid="6" name="Producer">
    <vt:lpwstr>Adobe PDF Library 23.1.125</vt:lpwstr>
  </property>
  <property fmtid="{D5CDD505-2E9C-101B-9397-08002B2CF9AE}" pid="7" name="MediaServiceImageTags">
    <vt:lpwstr/>
  </property>
</Properties>
</file>